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normAutofit/>
          </a:bodyPr>
          <a:lstStyle/>
          <a:p>
            <a:r>
              <a:rPr lang="en-US" sz="3600" b="1" dirty="0" smtClean="0">
                <a:latin typeface="Arial Narrow" pitchFamily="34" charset="0"/>
              </a:rPr>
              <a:t>MASS MEDIA AS A TOOL FOR DEVELOPMENT (Unit III) (PPT 1)</a:t>
            </a:r>
            <a:endParaRPr lang="en-IN" sz="3600" b="1" dirty="0">
              <a:latin typeface="Arial Narrow" pitchFamily="34" charset="0"/>
            </a:endParaRPr>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2400" b="1" dirty="0" smtClean="0">
                <a:solidFill>
                  <a:schemeClr val="tx1"/>
                </a:solidFill>
                <a:latin typeface="Aparajita" pitchFamily="34" charset="0"/>
                <a:cs typeface="Aparajita" pitchFamily="34" charset="0"/>
              </a:rPr>
              <a:t>Paper: Development Communication</a:t>
            </a:r>
            <a:endParaRPr lang="en-IN" sz="2400" dirty="0" smtClean="0">
              <a:solidFill>
                <a:schemeClr val="tx1"/>
              </a:solidFill>
              <a:latin typeface="Aparajita" pitchFamily="34" charset="0"/>
              <a:cs typeface="Aparajita" pitchFamily="34" charset="0"/>
            </a:endParaRPr>
          </a:p>
          <a:p>
            <a:r>
              <a:rPr lang="en-US" sz="2400" b="1" dirty="0" smtClean="0">
                <a:solidFill>
                  <a:schemeClr val="tx1"/>
                </a:solidFill>
                <a:latin typeface="Aparajita" pitchFamily="34" charset="0"/>
                <a:cs typeface="Aparajita" pitchFamily="34" charset="0"/>
              </a:rPr>
              <a:t>Course: BJMC , Semester: II</a:t>
            </a:r>
            <a:br>
              <a:rPr lang="en-US" sz="2400" b="1" dirty="0" smtClean="0">
                <a:solidFill>
                  <a:schemeClr val="tx1"/>
                </a:solidFill>
                <a:latin typeface="Aparajita" pitchFamily="34" charset="0"/>
                <a:cs typeface="Aparajita" pitchFamily="34" charset="0"/>
              </a:rPr>
            </a:br>
            <a:r>
              <a:rPr lang="en-US" sz="2400" b="1" dirty="0" smtClean="0">
                <a:solidFill>
                  <a:schemeClr val="tx1"/>
                </a:solidFill>
                <a:latin typeface="Aparajita" pitchFamily="34" charset="0"/>
                <a:cs typeface="Aparajita" pitchFamily="34" charset="0"/>
              </a:rPr>
              <a:t>Institution: DSPMU, Ranchi</a:t>
            </a:r>
            <a:br>
              <a:rPr lang="en-US" sz="2400" b="1" dirty="0" smtClean="0">
                <a:solidFill>
                  <a:schemeClr val="tx1"/>
                </a:solidFill>
                <a:latin typeface="Aparajita" pitchFamily="34" charset="0"/>
                <a:cs typeface="Aparajita" pitchFamily="34" charset="0"/>
              </a:rPr>
            </a:br>
            <a:r>
              <a:rPr lang="en-US" sz="2400" b="1" dirty="0" smtClean="0">
                <a:solidFill>
                  <a:schemeClr val="tx1"/>
                </a:solidFill>
                <a:latin typeface="Aparajita" pitchFamily="34" charset="0"/>
                <a:cs typeface="Aparajita" pitchFamily="34" charset="0"/>
              </a:rPr>
              <a:t>Teacher’s Name: Sumedha Chaudhury</a:t>
            </a:r>
            <a:endParaRPr lang="en-IN" sz="2400" dirty="0">
              <a:solidFill>
                <a:schemeClr val="tx1"/>
              </a:solidFill>
              <a:latin typeface="Aparajita" pitchFamily="34" charset="0"/>
              <a:cs typeface="Aparajita" pitchFamily="34"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gency FB" pitchFamily="34" charset="0"/>
              </a:rPr>
              <a:t>Why Mass Media plays a vital role in Development?</a:t>
            </a:r>
            <a:endParaRPr lang="en-IN" sz="3600" b="1" dirty="0">
              <a:latin typeface="Agency FB" pitchFamily="34" charset="0"/>
            </a:endParaRPr>
          </a:p>
        </p:txBody>
      </p:sp>
      <p:sp>
        <p:nvSpPr>
          <p:cNvPr id="3" name="Content Placeholder 2"/>
          <p:cNvSpPr>
            <a:spLocks noGrp="1"/>
          </p:cNvSpPr>
          <p:nvPr>
            <p:ph idx="1"/>
          </p:nvPr>
        </p:nvSpPr>
        <p:spPr/>
        <p:txBody>
          <a:bodyPr>
            <a:normAutofit/>
          </a:bodyPr>
          <a:lstStyle/>
          <a:p>
            <a:pPr algn="just">
              <a:buNone/>
            </a:pPr>
            <a:r>
              <a:rPr lang="en-IN" dirty="0" smtClean="0"/>
              <a:t>    </a:t>
            </a:r>
            <a:r>
              <a:rPr lang="en-IN" sz="2400" dirty="0" smtClean="0">
                <a:latin typeface="Times New Roman" pitchFamily="18" charset="0"/>
                <a:cs typeface="Times New Roman" pitchFamily="18" charset="0"/>
              </a:rPr>
              <a:t>Mass </a:t>
            </a:r>
            <a:r>
              <a:rPr lang="en-IN" sz="2400" dirty="0" smtClean="0">
                <a:latin typeface="Times New Roman" pitchFamily="18" charset="0"/>
                <a:cs typeface="Times New Roman" pitchFamily="18" charset="0"/>
              </a:rPr>
              <a:t>media perform a vital and a crucial role in society. They are called the Fourth Estate, as they are one of the pillars of democracy along with the executive, legislature, and the other socioeconomic forces that bind a society together</a:t>
            </a:r>
            <a:r>
              <a:rPr lang="en-IN" sz="2400" dirty="0" smtClean="0">
                <a:latin typeface="Times New Roman" pitchFamily="18" charset="0"/>
                <a:cs typeface="Times New Roman" pitchFamily="18" charset="0"/>
              </a:rPr>
              <a:t>.</a:t>
            </a:r>
          </a:p>
          <a:p>
            <a:pPr algn="just">
              <a:buNone/>
            </a:pP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In this context, it is important to note that they are both the watchdogs of public behavior of elected officials and custodians of popular goodwill as they seek to report on the goings-on in society.</a:t>
            </a:r>
            <a:endParaRPr lang="en-IN" sz="24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buNone/>
            </a:pPr>
            <a:r>
              <a:rPr lang="en-US" dirty="0" smtClean="0"/>
              <a:t>    </a:t>
            </a:r>
            <a:r>
              <a:rPr lang="en-IN" sz="2400" dirty="0" smtClean="0">
                <a:latin typeface="Times New Roman" pitchFamily="18" charset="0"/>
                <a:cs typeface="Times New Roman" pitchFamily="18" charset="0"/>
              </a:rPr>
              <a:t>Hence</a:t>
            </a:r>
            <a:r>
              <a:rPr lang="en-IN" sz="2400" dirty="0" smtClean="0">
                <a:latin typeface="Times New Roman" pitchFamily="18" charset="0"/>
                <a:cs typeface="Times New Roman" pitchFamily="18" charset="0"/>
              </a:rPr>
              <a:t>, mass media are especially relevant to society because without the media, we would never know what is happening in the world around us and be without the moral compass and ethical conscience needed to hold society together. The point here is that like all opinion makers, the mass media has both </a:t>
            </a: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duty and </a:t>
            </a:r>
            <a:r>
              <a:rPr lang="en-IN" sz="2400" dirty="0" smtClean="0">
                <a:latin typeface="Times New Roman" pitchFamily="18" charset="0"/>
                <a:cs typeface="Times New Roman" pitchFamily="18" charset="0"/>
              </a:rPr>
              <a:t>responsibility </a:t>
            </a:r>
            <a:r>
              <a:rPr lang="en-IN" sz="2400" dirty="0" smtClean="0">
                <a:latin typeface="Times New Roman" pitchFamily="18" charset="0"/>
                <a:cs typeface="Times New Roman" pitchFamily="18" charset="0"/>
              </a:rPr>
              <a:t>towards society and this is the reason it is considered a vital part of modern democracies.</a:t>
            </a:r>
            <a:endParaRPr lang="en-IN" sz="2400" dirty="0">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dirty="0" smtClean="0"/>
              <a:t>    </a:t>
            </a:r>
            <a:r>
              <a:rPr lang="en-US" sz="2800" dirty="0" smtClean="0">
                <a:latin typeface="Times New Roman" pitchFamily="18" charset="0"/>
                <a:cs typeface="Times New Roman" pitchFamily="18" charset="0"/>
              </a:rPr>
              <a:t>To understand Mass Media as a tool for development, Wilbur Schramm’s role of media in development can be related which divided it in three parts as:</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i) To Inform</a:t>
            </a:r>
          </a:p>
          <a:p>
            <a:pPr>
              <a:buNone/>
            </a:pP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ii) To Instruct </a:t>
            </a:r>
          </a:p>
          <a:p>
            <a:pPr>
              <a:buNone/>
            </a:pP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iii) </a:t>
            </a:r>
            <a:r>
              <a:rPr lang="en-US" sz="2800" b="1" smtClean="0">
                <a:latin typeface="Times New Roman" pitchFamily="18" charset="0"/>
                <a:cs typeface="Times New Roman" pitchFamily="18" charset="0"/>
              </a:rPr>
              <a:t>To Participate </a:t>
            </a:r>
            <a:endParaRPr lang="en-IN" sz="2800" b="1" dirty="0">
              <a:latin typeface="Times New Roman" pitchFamily="18" charset="0"/>
              <a:cs typeface="Times New Roman" pitchFamily="18" charset="0"/>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IN" sz="2800" dirty="0" smtClean="0">
                <a:latin typeface="Times New Roman" pitchFamily="18" charset="0"/>
                <a:cs typeface="Times New Roman" pitchFamily="18" charset="0"/>
              </a:rPr>
              <a:t>Mass </a:t>
            </a:r>
            <a:r>
              <a:rPr lang="en-IN" sz="2800" dirty="0" smtClean="0">
                <a:latin typeface="Times New Roman" pitchFamily="18" charset="0"/>
                <a:cs typeface="Times New Roman" pitchFamily="18" charset="0"/>
              </a:rPr>
              <a:t>media through </a:t>
            </a:r>
            <a:r>
              <a:rPr lang="en-IN" sz="2800" b="1" dirty="0" smtClean="0">
                <a:latin typeface="Times New Roman" pitchFamily="18" charset="0"/>
                <a:cs typeface="Times New Roman" pitchFamily="18" charset="0"/>
              </a:rPr>
              <a:t>interpretation</a:t>
            </a:r>
            <a:r>
              <a:rPr lang="en-IN" sz="2800"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analysis</a:t>
            </a:r>
            <a:r>
              <a:rPr lang="en-IN" sz="2800" dirty="0" smtClean="0">
                <a:latin typeface="Times New Roman" pitchFamily="18" charset="0"/>
                <a:cs typeface="Times New Roman" pitchFamily="18" charset="0"/>
              </a:rPr>
              <a:t> and </a:t>
            </a:r>
            <a:r>
              <a:rPr lang="en-IN" sz="2800" b="1" dirty="0" smtClean="0">
                <a:latin typeface="Times New Roman" pitchFamily="18" charset="0"/>
                <a:cs typeface="Times New Roman" pitchFamily="18" charset="0"/>
              </a:rPr>
              <a:t>discussion</a:t>
            </a:r>
            <a:r>
              <a:rPr lang="en-IN" sz="2800" dirty="0" smtClean="0">
                <a:latin typeface="Times New Roman" pitchFamily="18" charset="0"/>
                <a:cs typeface="Times New Roman" pitchFamily="18" charset="0"/>
              </a:rPr>
              <a:t> point out the drawbacks of the society and core areas of development. The message should be such that it should create an urge for change and development among the common men. The media in its aim to developmental changes shall function as a decision maker and teacher</a:t>
            </a:r>
            <a:r>
              <a:rPr lang="en-IN" sz="2800" dirty="0" smtClean="0">
                <a:latin typeface="Times New Roman" pitchFamily="18" charset="0"/>
                <a:cs typeface="Times New Roman" pitchFamily="18" charset="0"/>
              </a:rPr>
              <a:t>.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a:t>
            </a:r>
            <a:r>
              <a:rPr lang="en-US" sz="2800" b="1" dirty="0" smtClean="0">
                <a:latin typeface="Times New Roman" pitchFamily="18" charset="0"/>
                <a:cs typeface="Times New Roman" pitchFamily="18" charset="0"/>
              </a:rPr>
              <a:t>basic mass media tools for development </a:t>
            </a:r>
            <a:r>
              <a:rPr lang="en-US" sz="2800" dirty="0" smtClean="0">
                <a:latin typeface="Times New Roman" pitchFamily="18" charset="0"/>
                <a:cs typeface="Times New Roman" pitchFamily="18" charset="0"/>
              </a:rPr>
              <a:t>are: </a:t>
            </a:r>
            <a:r>
              <a:rPr lang="en-US" sz="2800" b="1" dirty="0" smtClean="0">
                <a:latin typeface="Times New Roman" pitchFamily="18" charset="0"/>
                <a:cs typeface="Times New Roman" pitchFamily="18" charset="0"/>
              </a:rPr>
              <a:t>Newspapers, Radio </a:t>
            </a:r>
            <a:r>
              <a:rPr lang="en-US" sz="2800" dirty="0" smtClean="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Television</a:t>
            </a:r>
            <a:r>
              <a:rPr lang="en-US" sz="2800" dirty="0" smtClean="0">
                <a:latin typeface="Times New Roman" pitchFamily="18" charset="0"/>
                <a:cs typeface="Times New Roman" pitchFamily="18" charset="0"/>
              </a:rPr>
              <a:t> which are explained in the next slides. </a:t>
            </a:r>
            <a:endParaRPr lang="en-IN" sz="2800" dirty="0">
              <a:latin typeface="Times New Roman" pitchFamily="18" charset="0"/>
              <a:cs typeface="Times New Roman" pitchFamily="18" charset="0"/>
            </a:endParaRPr>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gency FB" pitchFamily="34" charset="0"/>
              </a:rPr>
              <a:t>Newspaper as a tool for Development</a:t>
            </a:r>
            <a:endParaRPr lang="en-IN" b="1" dirty="0">
              <a:latin typeface="Agency FB" pitchFamily="34" charset="0"/>
            </a:endParaRPr>
          </a:p>
        </p:txBody>
      </p:sp>
      <p:sp>
        <p:nvSpPr>
          <p:cNvPr id="3" name="Content Placeholder 2"/>
          <p:cNvSpPr>
            <a:spLocks noGrp="1"/>
          </p:cNvSpPr>
          <p:nvPr>
            <p:ph idx="1"/>
          </p:nvPr>
        </p:nvSpPr>
        <p:spPr/>
        <p:txBody>
          <a:bodyPr>
            <a:normAutofit/>
          </a:bodyPr>
          <a:lstStyle/>
          <a:p>
            <a:pPr>
              <a:buNone/>
            </a:pPr>
            <a:r>
              <a:rPr lang="en-IN" dirty="0" smtClean="0"/>
              <a:t>   </a:t>
            </a:r>
            <a:r>
              <a:rPr lang="en-IN" dirty="0" smtClean="0">
                <a:latin typeface="Times New Roman" pitchFamily="18" charset="0"/>
                <a:cs typeface="Times New Roman" pitchFamily="18" charset="0"/>
              </a:rPr>
              <a:t>The </a:t>
            </a:r>
            <a:r>
              <a:rPr lang="en-IN" dirty="0" smtClean="0">
                <a:latin typeface="Times New Roman" pitchFamily="18" charset="0"/>
                <a:cs typeface="Times New Roman" pitchFamily="18" charset="0"/>
              </a:rPr>
              <a:t>power of the press arises from its ability of appearing to the minds of the people and being capable of moving their hearts. </a:t>
            </a:r>
            <a:endParaRPr lang="en-IN" dirty="0" smtClean="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parajita" pitchFamily="34" charset="0"/>
                <a:cs typeface="Aparajita" pitchFamily="34" charset="0"/>
              </a:rPr>
              <a:t>Radio as a tool for development</a:t>
            </a:r>
            <a:endParaRPr lang="en-IN" b="1" dirty="0">
              <a:latin typeface="Aparajita" pitchFamily="34" charset="0"/>
              <a:cs typeface="Aparajita"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t> </a:t>
            </a:r>
            <a:r>
              <a:rPr lang="en-IN" dirty="0" smtClean="0">
                <a:latin typeface="Times New Roman" pitchFamily="18" charset="0"/>
                <a:cs typeface="Times New Roman" pitchFamily="18" charset="0"/>
              </a:rPr>
              <a:t>Radio from its very inception played an important role in development </a:t>
            </a:r>
            <a:r>
              <a:rPr lang="en-IN" dirty="0" smtClean="0">
                <a:latin typeface="Times New Roman" pitchFamily="18" charset="0"/>
                <a:cs typeface="Times New Roman" pitchFamily="18" charset="0"/>
              </a:rPr>
              <a:t>communication. This </a:t>
            </a:r>
            <a:r>
              <a:rPr lang="en-IN" dirty="0" smtClean="0">
                <a:latin typeface="Times New Roman" pitchFamily="18" charset="0"/>
                <a:cs typeface="Times New Roman" pitchFamily="18" charset="0"/>
              </a:rPr>
              <a:t>is mainly due to its advantage of reaching to a large number of people from difference section of the society.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Universities </a:t>
            </a:r>
            <a:r>
              <a:rPr lang="en-IN" dirty="0" smtClean="0">
                <a:latin typeface="Times New Roman" pitchFamily="18" charset="0"/>
                <a:cs typeface="Times New Roman" pitchFamily="18" charset="0"/>
              </a:rPr>
              <a:t>and other educational institutes‘ especially agricultural universities, through their extension networks and international organisations under the UN umbrella carried the development communication experiment. </a:t>
            </a:r>
            <a:endParaRPr lang="en-IN"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latin typeface="Times New Roman" pitchFamily="18" charset="0"/>
                <a:cs typeface="Times New Roman" pitchFamily="18" charset="0"/>
              </a:rPr>
              <a:t>Community radio is another important medium which is growing in importance especially in rural India. Here, NGOs and educational institutions are given license to set up a local community radio station to broadcast information and messages on </a:t>
            </a:r>
            <a:r>
              <a:rPr lang="en-IN" dirty="0" smtClean="0">
                <a:latin typeface="Times New Roman" pitchFamily="18" charset="0"/>
                <a:cs typeface="Times New Roman" pitchFamily="18" charset="0"/>
              </a:rPr>
              <a:t>developmental </a:t>
            </a:r>
            <a:r>
              <a:rPr lang="en-IN" dirty="0" smtClean="0">
                <a:latin typeface="Times New Roman" pitchFamily="18" charset="0"/>
                <a:cs typeface="Times New Roman" pitchFamily="18" charset="0"/>
              </a:rPr>
              <a:t>aspects. Participation of local community is encouraged. As community radio provides a platform to villager to broadcast local issues, it has the potential to get positive action.</a:t>
            </a:r>
          </a:p>
          <a:p>
            <a:pPr>
              <a:buNone/>
            </a:pPr>
            <a:endParaRPr lang="en-IN" dirty="0"/>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456</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MASS MEDIA AS A TOOL FOR DEVELOPMENT (Unit III) (PPT 1)</vt:lpstr>
      <vt:lpstr>Why Mass Media plays a vital role in Development?</vt:lpstr>
      <vt:lpstr>Slide 3</vt:lpstr>
      <vt:lpstr>Slide 4</vt:lpstr>
      <vt:lpstr>Slide 5</vt:lpstr>
      <vt:lpstr>Newspaper as a tool for Development</vt:lpstr>
      <vt:lpstr>Radio as a tool for development</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MEDIA AS A TOOL FOR DEVELOPMENT (Unit III)</dc:title>
  <dc:creator>Admin</dc:creator>
  <cp:lastModifiedBy>Admin</cp:lastModifiedBy>
  <cp:revision>12</cp:revision>
  <dcterms:created xsi:type="dcterms:W3CDTF">2006-08-16T00:00:00Z</dcterms:created>
  <dcterms:modified xsi:type="dcterms:W3CDTF">2020-05-13T07:40:29Z</dcterms:modified>
</cp:coreProperties>
</file>